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ja Irić Šironja" initials="SIŠ" lastIdx="1" clrIdx="0">
    <p:extLst>
      <p:ext uri="{19B8F6BF-5375-455C-9EA6-DF929625EA0E}">
        <p15:presenceInfo xmlns:p15="http://schemas.microsoft.com/office/powerpoint/2012/main" userId="6b21c24ce242fb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99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90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43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748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4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46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0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87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88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897" y="185738"/>
            <a:ext cx="904875" cy="8477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11900"/>
            <a:ext cx="1657975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3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e-sfera.hr/dodatni-digitalni-sadrzaji/4e70a175-e0cf-40f6-bff7-65657346e87f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e-sfera.hr/dodatni-digitalni-sadrzaji/4e70a175-e0cf-40f6-bff7-65657346e87f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3177" y="196850"/>
            <a:ext cx="10659292" cy="1623241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rgbClr val="7030A0"/>
                </a:solidFill>
              </a:rPr>
              <a:t>Živa bića rastu, razvijaju se i razmnožavaju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51314" y="3143794"/>
            <a:ext cx="4937760" cy="548640"/>
          </a:xfrm>
        </p:spPr>
        <p:txBody>
          <a:bodyPr>
            <a:normAutofit fontScale="77500" lnSpcReduction="20000"/>
          </a:bodyPr>
          <a:lstStyle/>
          <a:p>
            <a:pPr algn="l"/>
            <a:endParaRPr lang="hr-HR" sz="54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1" y="2294346"/>
            <a:ext cx="11112136" cy="366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4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Uloge mitoze:</a:t>
            </a:r>
            <a:endParaRPr lang="hr-HR" sz="2800" dirty="0">
              <a:latin typeface="+mn-lt"/>
            </a:endParaRPr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Prikaz procesa zacjeljivanja rane na prstu</a:t>
            </a:r>
            <a:endParaRPr lang="hr-HR" b="0" dirty="0"/>
          </a:p>
        </p:txBody>
      </p:sp>
      <p:pic>
        <p:nvPicPr>
          <p:cNvPr id="10" name="Rezervirano mjesto sadržaja 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867524"/>
            <a:ext cx="4458789" cy="1907178"/>
          </a:xfrm>
        </p:spPr>
      </p:pic>
      <p:sp>
        <p:nvSpPr>
          <p:cNvPr id="8" name="Rezervirano mjesto teksta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b="0" dirty="0" smtClean="0"/>
              <a:t>Obnova izgubljenih dijelova tijela u nekih organizama - </a:t>
            </a:r>
            <a:r>
              <a:rPr lang="hr-HR" dirty="0" smtClean="0"/>
              <a:t>regeneracija</a:t>
            </a:r>
            <a:endParaRPr lang="hr-HR" dirty="0"/>
          </a:p>
        </p:txBody>
      </p:sp>
      <p:pic>
        <p:nvPicPr>
          <p:cNvPr id="11" name="Rezervirano mjesto sadržaja 10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136" y="2867524"/>
            <a:ext cx="2792480" cy="1907178"/>
          </a:xfr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575" y="2891700"/>
            <a:ext cx="2701834" cy="1907178"/>
          </a:xfrm>
          <a:prstGeom prst="rect">
            <a:avLst/>
          </a:prstGeom>
        </p:spPr>
      </p:pic>
      <p:sp>
        <p:nvSpPr>
          <p:cNvPr id="13" name="TekstniOkvir 12"/>
          <p:cNvSpPr txBox="1"/>
          <p:nvPr/>
        </p:nvSpPr>
        <p:spPr>
          <a:xfrm>
            <a:off x="9112136" y="5185502"/>
            <a:ext cx="2235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Gušteru može ponovno narasti rep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5997575" y="5185502"/>
            <a:ext cx="2807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Zvjezdače obnavljaju izgubljeni krak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059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291737"/>
          </a:xfrm>
        </p:spPr>
        <p:txBody>
          <a:bodyPr>
            <a:normAutofit fontScale="90000"/>
          </a:bodyPr>
          <a:lstStyle/>
          <a:p>
            <a:endParaRPr lang="hr-HR" sz="2400" dirty="0">
              <a:latin typeface="+mn-lt"/>
            </a:endParaRPr>
          </a:p>
        </p:txBody>
      </p:sp>
      <p:pic>
        <p:nvPicPr>
          <p:cNvPr id="2" name="Rezervirano mjesto sadržaja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310" y="95793"/>
            <a:ext cx="4271118" cy="3788229"/>
          </a:xfrm>
        </p:spPr>
      </p:pic>
      <p:sp>
        <p:nvSpPr>
          <p:cNvPr id="11" name="Rezervirano mjesto teksta 10"/>
          <p:cNvSpPr>
            <a:spLocks noGrp="1"/>
          </p:cNvSpPr>
          <p:nvPr>
            <p:ph type="body" sz="half" idx="2"/>
          </p:nvPr>
        </p:nvSpPr>
        <p:spPr>
          <a:xfrm>
            <a:off x="839788" y="748938"/>
            <a:ext cx="3932237" cy="2229394"/>
          </a:xfrm>
        </p:spPr>
        <p:txBody>
          <a:bodyPr/>
          <a:lstStyle/>
          <a:p>
            <a:endParaRPr lang="hr-HR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sva živa bića rastu;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povećava im se volumen i masa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potrebna energija iz hrane</a:t>
            </a:r>
            <a:endParaRPr lang="hr-HR" sz="2400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23" y="2882537"/>
            <a:ext cx="4820648" cy="3491509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9248504" y="3884022"/>
            <a:ext cx="2751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Životni ciklus božje ovčice, od jajašca do odrasle jedinke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5846022" y="5668430"/>
            <a:ext cx="3283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Životni ciklus livadne kadulje, od sjemenke do biljke cvjetnjače (odrasle jedinke)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165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Uloga diobe stanica:</a:t>
            </a:r>
            <a:endParaRPr lang="hr-HR" sz="2800" dirty="0">
              <a:latin typeface="+mn-lt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839788" y="1681162"/>
            <a:ext cx="5157787" cy="1523591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b="0" dirty="0" err="1"/>
              <a:t>m</a:t>
            </a:r>
            <a:r>
              <a:rPr lang="hr-HR" sz="2400" b="0" dirty="0" err="1" smtClean="0"/>
              <a:t>nogostanični</a:t>
            </a:r>
            <a:r>
              <a:rPr lang="hr-HR" sz="2400" b="0" dirty="0" smtClean="0"/>
              <a:t> organizam – rast i obnavljanje stanica</a:t>
            </a:r>
            <a:endParaRPr lang="hr-HR" sz="2400" b="0" dirty="0"/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152359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b="0" dirty="0"/>
              <a:t>j</a:t>
            </a:r>
            <a:r>
              <a:rPr lang="hr-HR" b="0" dirty="0" smtClean="0"/>
              <a:t>ednostanični organizam - razmnožavanje</a:t>
            </a:r>
            <a:endParaRPr lang="hr-HR" b="0" dirty="0"/>
          </a:p>
        </p:txBody>
      </p:sp>
      <p:pic>
        <p:nvPicPr>
          <p:cNvPr id="1026" name="Picture 2" descr="image al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24" y="3500847"/>
            <a:ext cx="4558945" cy="268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radFB452.jp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504135"/>
            <a:ext cx="2886913" cy="2688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 descr="radC978D.jp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6253" y="3500848"/>
            <a:ext cx="2690948" cy="2688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263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DNA – molekula nasljeđa</a:t>
            </a:r>
            <a:endParaRPr lang="hr-HR" sz="2800" dirty="0">
              <a:latin typeface="+mn-lt"/>
            </a:endParaRPr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681446" cy="4221480"/>
          </a:xfrm>
        </p:spPr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sastavljena od dvaju dugačkih lanaca omotanih jedan oko drugoga kao dvostruka zavojnica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temeljne jedinice su iste, mijenja se samo njihov redoslijed u lancu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manji dijelovi nazivaju se GENI</a:t>
            </a:r>
          </a:p>
          <a:p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Izolacija molekule DNA. RB str. 20.</a:t>
            </a:r>
          </a:p>
          <a:p>
            <a:pPr marL="342900" indent="-342900">
              <a:buFontTx/>
              <a:buChar char="-"/>
            </a:pPr>
            <a:endParaRPr lang="hr-HR" sz="2400" dirty="0"/>
          </a:p>
        </p:txBody>
      </p:sp>
      <p:pic>
        <p:nvPicPr>
          <p:cNvPr id="10" name="Picture 5" descr="radD01C8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457" y="1079861"/>
            <a:ext cx="4963886" cy="4981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8254" y="4904080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51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Kromosomi</a:t>
            </a:r>
            <a:endParaRPr lang="hr-HR" sz="2800" dirty="0">
              <a:latin typeface="+mn-lt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transportni oblik molekule DNA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u</a:t>
            </a:r>
            <a:r>
              <a:rPr lang="hr-HR" sz="2400" dirty="0" smtClean="0"/>
              <a:t> vrijeme stanične diobe molekule DNA omotavaju se oko bjelančevina (proteina) i postaju dobro vidljive štapićaste strukture u jezgri</a:t>
            </a:r>
            <a:endParaRPr lang="hr-HR" sz="2400" dirty="0"/>
          </a:p>
        </p:txBody>
      </p:sp>
      <p:pic>
        <p:nvPicPr>
          <p:cNvPr id="5" name="Picture 4" descr="D:\lydia\ŠK recenzija\prezentacije\7. r\ilustr 7\od DN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96891" y="1257300"/>
            <a:ext cx="4659085" cy="4324894"/>
          </a:xfrm>
          <a:noFill/>
        </p:spPr>
      </p:pic>
      <p:sp>
        <p:nvSpPr>
          <p:cNvPr id="7" name="TekstniOkvir 6"/>
          <p:cNvSpPr txBox="1"/>
          <p:nvPr/>
        </p:nvSpPr>
        <p:spPr>
          <a:xfrm>
            <a:off x="5704114" y="4206240"/>
            <a:ext cx="705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DNA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8429897" y="873817"/>
            <a:ext cx="106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proteini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10589622" y="2699504"/>
            <a:ext cx="1288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kromosom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8085907" y="3593862"/>
            <a:ext cx="94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stanica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10755084" y="4746171"/>
            <a:ext cx="1201783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jezgra</a:t>
            </a:r>
            <a:endParaRPr lang="hr-HR" dirty="0"/>
          </a:p>
        </p:txBody>
      </p:sp>
      <p:cxnSp>
        <p:nvCxnSpPr>
          <p:cNvPr id="13" name="Ravni poveznik sa strelicom 12"/>
          <p:cNvCxnSpPr>
            <a:stCxn id="7" idx="3"/>
          </p:cNvCxnSpPr>
          <p:nvPr/>
        </p:nvCxnSpPr>
        <p:spPr>
          <a:xfrm>
            <a:off x="6409509" y="4390906"/>
            <a:ext cx="4615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sa strelicom 14"/>
          <p:cNvCxnSpPr/>
          <p:nvPr/>
        </p:nvCxnSpPr>
        <p:spPr>
          <a:xfrm flipH="1">
            <a:off x="7924800" y="1257300"/>
            <a:ext cx="775063" cy="4844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 flipH="1">
            <a:off x="10415451" y="3068836"/>
            <a:ext cx="818605" cy="8943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 flipH="1" flipV="1">
            <a:off x="10310949" y="4206240"/>
            <a:ext cx="640350" cy="5399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8699863" y="4058194"/>
            <a:ext cx="696686" cy="1480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9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39788" y="457200"/>
            <a:ext cx="9958841" cy="1600200"/>
          </a:xfrm>
        </p:spPr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- Prije svake stanične diobe molekule DNA se udvostručuju:</a:t>
            </a:r>
            <a:endParaRPr lang="hr-HR" sz="2800" dirty="0">
              <a:latin typeface="+mn-lt"/>
            </a:endParaRPr>
          </a:p>
        </p:txBody>
      </p:sp>
      <p:pic>
        <p:nvPicPr>
          <p:cNvPr id="10" name="Picture 9" descr="rad90B3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2790" y="2225834"/>
            <a:ext cx="4702628" cy="347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zervirano mjesto teksta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hr-HR" sz="2400" b="0" dirty="0" smtClean="0"/>
          </a:p>
          <a:p>
            <a:pPr marL="342900" indent="-342900">
              <a:buFontTx/>
              <a:buChar char="-"/>
            </a:pPr>
            <a:r>
              <a:rPr lang="hr-HR" sz="2400" b="0" dirty="0" smtClean="0"/>
              <a:t>molekula DNA se razmotava i svaki postojeći lanac postaje kalup za nastajanje novog lanca, kopiju onog lanca koji se odvojio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t</a:t>
            </a:r>
            <a:r>
              <a:rPr lang="hr-HR" sz="2400" dirty="0" smtClean="0"/>
              <a:t>ako nastaju dvije jednake nove molekule DNA (svaka sadrži jedan stari i jedan novi lanac)</a:t>
            </a:r>
            <a:endParaRPr lang="hr-HR" sz="2400" b="0" dirty="0"/>
          </a:p>
        </p:txBody>
      </p:sp>
    </p:spTree>
    <p:extLst>
      <p:ext uri="{BB962C8B-B14F-4D97-AF65-F5344CB8AC3E}">
        <p14:creationId xmlns:p14="http://schemas.microsoft.com/office/powerpoint/2010/main" val="41413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hr-HR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hr-HR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hr-HR" dirty="0"/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2"/>
          </p:nvPr>
        </p:nvSpPr>
        <p:spPr>
          <a:xfrm>
            <a:off x="839788" y="1562347"/>
            <a:ext cx="4267485" cy="4481401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hr-HR" sz="2400" dirty="0" smtClean="0">
                <a:solidFill>
                  <a:prstClr val="black"/>
                </a:solidFill>
                <a:ea typeface="+mj-ea"/>
                <a:cs typeface="+mj-cs"/>
              </a:rPr>
              <a:t>nakon </a:t>
            </a:r>
            <a:r>
              <a:rPr lang="hr-HR" sz="2400" dirty="0">
                <a:solidFill>
                  <a:prstClr val="black"/>
                </a:solidFill>
                <a:ea typeface="+mj-ea"/>
                <a:cs typeface="+mj-cs"/>
              </a:rPr>
              <a:t>udvostručivanja nastaju dvostruki </a:t>
            </a:r>
            <a:r>
              <a:rPr lang="hr-HR" sz="2400" dirty="0" smtClean="0">
                <a:solidFill>
                  <a:prstClr val="black"/>
                </a:solidFill>
                <a:ea typeface="+mj-ea"/>
                <a:cs typeface="+mj-cs"/>
              </a:rPr>
              <a:t>kromosomi</a:t>
            </a:r>
          </a:p>
          <a:p>
            <a:r>
              <a:rPr lang="hr-HR" sz="2400" dirty="0" smtClean="0">
                <a:hlinkClick r:id="rId2"/>
              </a:rPr>
              <a:t>Vizualno</a:t>
            </a:r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r>
              <a:rPr lang="hr-HR" sz="2400" dirty="0" smtClean="0">
                <a:hlinkClick r:id="rId2"/>
              </a:rPr>
              <a:t>Zanimljivosti</a:t>
            </a:r>
            <a:endParaRPr lang="hr-HR" sz="2400" dirty="0" smtClean="0"/>
          </a:p>
          <a:p>
            <a:endParaRPr lang="hr-HR" sz="2400" dirty="0"/>
          </a:p>
          <a:p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Kako izgledaju kromosomi u stanici? 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RB str.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21.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r-HR" sz="2400" dirty="0"/>
          </a:p>
        </p:txBody>
      </p:sp>
      <p:pic>
        <p:nvPicPr>
          <p:cNvPr id="10" name="Picture 9" descr="rad4DF9F.jpg"/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31" b="54112"/>
          <a:stretch/>
        </p:blipFill>
        <p:spPr bwMode="auto">
          <a:xfrm rot="5400000">
            <a:off x="5164484" y="3148480"/>
            <a:ext cx="2509023" cy="174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rad4DF9F.jpg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83"/>
          <a:stretch/>
        </p:blipFill>
        <p:spPr bwMode="auto">
          <a:xfrm rot="5400000">
            <a:off x="8989906" y="3231649"/>
            <a:ext cx="2509023" cy="158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niOkvir 11"/>
          <p:cNvSpPr txBox="1"/>
          <p:nvPr/>
        </p:nvSpPr>
        <p:spPr>
          <a:xfrm>
            <a:off x="7924800" y="5075449"/>
            <a:ext cx="1271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</a:t>
            </a:r>
            <a:r>
              <a:rPr lang="hr-HR" dirty="0" smtClean="0"/>
              <a:t>estrinske </a:t>
            </a:r>
            <a:r>
              <a:rPr lang="hr-HR" dirty="0" err="1" smtClean="0"/>
              <a:t>kromatide</a:t>
            </a:r>
            <a:endParaRPr lang="hr-HR" dirty="0"/>
          </a:p>
        </p:txBody>
      </p:sp>
      <p:cxnSp>
        <p:nvCxnSpPr>
          <p:cNvPr id="13" name="Ravni poveznik sa strelicom 12"/>
          <p:cNvCxnSpPr/>
          <p:nvPr/>
        </p:nvCxnSpPr>
        <p:spPr>
          <a:xfrm>
            <a:off x="7410995" y="3954486"/>
            <a:ext cx="1785257" cy="8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kstniOkvir 13"/>
          <p:cNvSpPr txBox="1"/>
          <p:nvPr/>
        </p:nvSpPr>
        <p:spPr>
          <a:xfrm>
            <a:off x="5544593" y="1595735"/>
            <a:ext cx="20552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j</a:t>
            </a:r>
            <a:r>
              <a:rPr lang="hr-HR" dirty="0" smtClean="0"/>
              <a:t>ednostruki kromosom</a:t>
            </a:r>
          </a:p>
          <a:p>
            <a:r>
              <a:rPr lang="hr-HR" dirty="0" smtClean="0"/>
              <a:t>(1 molekula DNA)</a:t>
            </a:r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9453184" y="1562347"/>
            <a:ext cx="1885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</a:t>
            </a:r>
            <a:r>
              <a:rPr lang="hr-HR" dirty="0" smtClean="0"/>
              <a:t>vostruki kromosom</a:t>
            </a:r>
          </a:p>
          <a:p>
            <a:r>
              <a:rPr lang="hr-HR" dirty="0" smtClean="0"/>
              <a:t>(2 molekule DNA)</a:t>
            </a:r>
            <a:endParaRPr lang="hr-HR" dirty="0"/>
          </a:p>
        </p:txBody>
      </p:sp>
      <p:cxnSp>
        <p:nvCxnSpPr>
          <p:cNvPr id="17" name="Ravni poveznik 16"/>
          <p:cNvCxnSpPr/>
          <p:nvPr/>
        </p:nvCxnSpPr>
        <p:spPr>
          <a:xfrm flipV="1">
            <a:off x="9195036" y="4738504"/>
            <a:ext cx="1403295" cy="399553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V="1">
            <a:off x="9195036" y="4528581"/>
            <a:ext cx="776307" cy="60947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0" name="TekstniOkvir 19"/>
          <p:cNvSpPr txBox="1"/>
          <p:nvPr/>
        </p:nvSpPr>
        <p:spPr>
          <a:xfrm>
            <a:off x="9074332" y="5842781"/>
            <a:ext cx="268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/>
              <a:t>c</a:t>
            </a:r>
            <a:r>
              <a:rPr lang="hr-HR" dirty="0" err="1" smtClean="0"/>
              <a:t>entromera</a:t>
            </a:r>
            <a:r>
              <a:rPr lang="hr-HR" dirty="0" smtClean="0"/>
              <a:t> ili </a:t>
            </a:r>
            <a:r>
              <a:rPr lang="hr-HR" dirty="0" err="1" smtClean="0"/>
              <a:t>pričvrsnica</a:t>
            </a:r>
            <a:endParaRPr lang="hr-HR" dirty="0"/>
          </a:p>
        </p:txBody>
      </p:sp>
      <p:cxnSp>
        <p:nvCxnSpPr>
          <p:cNvPr id="24" name="Ravni poveznik 23"/>
          <p:cNvCxnSpPr/>
          <p:nvPr/>
        </p:nvCxnSpPr>
        <p:spPr>
          <a:xfrm>
            <a:off x="10302272" y="4022882"/>
            <a:ext cx="0" cy="18461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192" y="2742620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9151" y="4230899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94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r-HR" sz="2800" dirty="0">
              <a:latin typeface="+mn-lt"/>
            </a:endParaRPr>
          </a:p>
        </p:txBody>
      </p:sp>
      <p:sp>
        <p:nvSpPr>
          <p:cNvPr id="8" name="Rezervirano mjesto teksta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r>
              <a:rPr lang="hr-HR" sz="2400" dirty="0" smtClean="0"/>
              <a:t>GENOM – sav nasljedni ili genetski materijal koji sadržava stanica nekog organizma</a:t>
            </a:r>
          </a:p>
          <a:p>
            <a:r>
              <a:rPr lang="hr-HR" sz="2400" dirty="0" smtClean="0"/>
              <a:t>GENETIKA – znanstvena disciplina koja se bavi nasljeđivanjem</a:t>
            </a:r>
          </a:p>
          <a:p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5103222" y="5499656"/>
            <a:ext cx="592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Gregor Johann Mendel</a:t>
            </a:r>
            <a:r>
              <a:rPr lang="hr-HR" i="1" dirty="0" smtClean="0"/>
              <a:t> (1822. – 1884.) – utemeljitelj genetike</a:t>
            </a:r>
            <a:endParaRPr lang="hr-HR" i="1" dirty="0"/>
          </a:p>
        </p:txBody>
      </p:sp>
      <p:pic>
        <p:nvPicPr>
          <p:cNvPr id="3" name="Rezervirano mjesto sadržaja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457" y="679269"/>
            <a:ext cx="4023360" cy="4475796"/>
          </a:xfrm>
        </p:spPr>
      </p:pic>
    </p:spTree>
    <p:extLst>
      <p:ext uri="{BB962C8B-B14F-4D97-AF65-F5344CB8AC3E}">
        <p14:creationId xmlns:p14="http://schemas.microsoft.com/office/powerpoint/2010/main" val="254499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Mitoza</a:t>
            </a:r>
            <a:endParaRPr lang="hr-HR" sz="2800" dirty="0">
              <a:latin typeface="+mn-lt"/>
            </a:endParaRPr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od </a:t>
            </a:r>
            <a:r>
              <a:rPr lang="hr-HR" sz="2400" dirty="0" smtClean="0"/>
              <a:t>jedne stanice nastaju dvije genski jednake stanice s istim brojem kromosoma (klonovi</a:t>
            </a:r>
            <a:r>
              <a:rPr lang="hr-HR" sz="2400" dirty="0" smtClean="0"/>
              <a:t>) kao stanica od koje su nastale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o</a:t>
            </a:r>
            <a:r>
              <a:rPr lang="hr-HR" sz="2400" dirty="0" smtClean="0"/>
              <a:t>mogućuje stalnost broja kromosoma pojedine vrste</a:t>
            </a:r>
          </a:p>
          <a:p>
            <a:pPr marL="342900" indent="-342900">
              <a:buFontTx/>
              <a:buChar char="-"/>
            </a:pPr>
            <a:endParaRPr lang="hr-HR" sz="2400" dirty="0"/>
          </a:p>
          <a:p>
            <a:r>
              <a:rPr lang="hr-HR" sz="2400" dirty="0" smtClean="0">
                <a:hlinkClick r:id="rId2"/>
              </a:rPr>
              <a:t>Istraži</a:t>
            </a:r>
            <a:endParaRPr lang="hr-HR" sz="2400" dirty="0"/>
          </a:p>
        </p:txBody>
      </p:sp>
      <p:pic>
        <p:nvPicPr>
          <p:cNvPr id="10" name="Picture 6" descr="rad60C78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406" y="1678713"/>
            <a:ext cx="5138057" cy="3581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kstniOkvir 10"/>
          <p:cNvSpPr txBox="1"/>
          <p:nvPr/>
        </p:nvSpPr>
        <p:spPr>
          <a:xfrm>
            <a:off x="7794171" y="836023"/>
            <a:ext cx="1898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dvostruki </a:t>
            </a:r>
            <a:r>
              <a:rPr lang="hr-HR" dirty="0" smtClean="0"/>
              <a:t>kromosom</a:t>
            </a:r>
            <a:endParaRPr lang="hr-HR" dirty="0"/>
          </a:p>
        </p:txBody>
      </p:sp>
      <p:sp>
        <p:nvSpPr>
          <p:cNvPr id="12" name="TekstniOkvir 11"/>
          <p:cNvSpPr txBox="1"/>
          <p:nvPr/>
        </p:nvSpPr>
        <p:spPr>
          <a:xfrm>
            <a:off x="8891452" y="5616439"/>
            <a:ext cx="1942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j</a:t>
            </a:r>
            <a:r>
              <a:rPr lang="hr-HR" dirty="0" smtClean="0"/>
              <a:t>ednostruki kromosom</a:t>
            </a:r>
            <a:endParaRPr lang="hr-HR" dirty="0"/>
          </a:p>
        </p:txBody>
      </p:sp>
      <p:cxnSp>
        <p:nvCxnSpPr>
          <p:cNvPr id="14" name="Ravni poveznik 13"/>
          <p:cNvCxnSpPr>
            <a:stCxn id="11" idx="2"/>
          </p:cNvCxnSpPr>
          <p:nvPr/>
        </p:nvCxnSpPr>
        <p:spPr>
          <a:xfrm>
            <a:off x="8743406" y="1482354"/>
            <a:ext cx="1314994" cy="929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avni poveznik 15"/>
          <p:cNvCxnSpPr>
            <a:stCxn id="11" idx="2"/>
          </p:cNvCxnSpPr>
          <p:nvPr/>
        </p:nvCxnSpPr>
        <p:spPr>
          <a:xfrm flipH="1">
            <a:off x="8264434" y="1482354"/>
            <a:ext cx="478972" cy="8428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vni poveznik 17"/>
          <p:cNvCxnSpPr>
            <a:stCxn id="12" idx="0"/>
          </p:cNvCxnSpPr>
          <p:nvPr/>
        </p:nvCxnSpPr>
        <p:spPr>
          <a:xfrm flipV="1">
            <a:off x="9862458" y="4885510"/>
            <a:ext cx="457199" cy="7309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9429" y="4962347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4042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312</Words>
  <Application>Microsoft Office PowerPoint</Application>
  <PresentationFormat>Široki zaslon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sustava Office</vt:lpstr>
      <vt:lpstr>Živa bića rastu, razvijaju se i razmnožavaju</vt:lpstr>
      <vt:lpstr>PowerPoint prezentacija</vt:lpstr>
      <vt:lpstr>Uloga diobe stanica:</vt:lpstr>
      <vt:lpstr>DNA – molekula nasljeđa</vt:lpstr>
      <vt:lpstr>Kromosomi</vt:lpstr>
      <vt:lpstr>- Prije svake stanične diobe molekule DNA se udvostručuju:</vt:lpstr>
      <vt:lpstr> </vt:lpstr>
      <vt:lpstr>PowerPoint prezentacija</vt:lpstr>
      <vt:lpstr>Mitoza</vt:lpstr>
      <vt:lpstr>Uloge mitoze: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Održavanje ravnotežnih uvjeta u organizmu</dc:title>
  <dc:creator>Sanja Irić Šironja</dc:creator>
  <cp:lastModifiedBy>Sanja Irić Šironja</cp:lastModifiedBy>
  <cp:revision>82</cp:revision>
  <dcterms:created xsi:type="dcterms:W3CDTF">2019-08-12T09:58:08Z</dcterms:created>
  <dcterms:modified xsi:type="dcterms:W3CDTF">2019-08-23T08:35:20Z</dcterms:modified>
</cp:coreProperties>
</file>